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23"/>
  </p:notesMasterIdLst>
  <p:sldIdLst>
    <p:sldId id="256" r:id="rId4"/>
    <p:sldId id="257" r:id="rId5"/>
    <p:sldId id="258" r:id="rId6"/>
    <p:sldId id="271" r:id="rId7"/>
    <p:sldId id="279" r:id="rId8"/>
    <p:sldId id="278" r:id="rId9"/>
    <p:sldId id="283" r:id="rId10"/>
    <p:sldId id="259" r:id="rId11"/>
    <p:sldId id="281" r:id="rId12"/>
    <p:sldId id="280" r:id="rId13"/>
    <p:sldId id="260" r:id="rId14"/>
    <p:sldId id="273" r:id="rId15"/>
    <p:sldId id="274" r:id="rId16"/>
    <p:sldId id="284" r:id="rId17"/>
    <p:sldId id="276" r:id="rId18"/>
    <p:sldId id="272" r:id="rId19"/>
    <p:sldId id="269" r:id="rId20"/>
    <p:sldId id="27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4:48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4:48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syntax</a:t>
            </a:r>
            <a:r>
              <a:rPr lang="en-US" baseline="0" dirty="0" smtClean="0"/>
              <a:t> – familiarity with traditional</a:t>
            </a:r>
          </a:p>
          <a:p>
            <a:r>
              <a:rPr lang="en-US" baseline="0" dirty="0" smtClean="0"/>
              <a:t>	- automatically indexed</a:t>
            </a:r>
          </a:p>
          <a:p>
            <a:r>
              <a:rPr lang="en-US" baseline="0" dirty="0" smtClean="0"/>
              <a:t>	- flexible schemas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Multi-document transactions</a:t>
            </a:r>
          </a:p>
          <a:p>
            <a:r>
              <a:rPr lang="en-US" baseline="0" dirty="0" smtClean="0"/>
              <a:t>	- stored procedures/triggers is transactional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Tunable and fast – consistency levels </a:t>
            </a:r>
          </a:p>
          <a:p>
            <a:r>
              <a:rPr lang="en-US" baseline="0" dirty="0" smtClean="0"/>
              <a:t>		- strong</a:t>
            </a:r>
          </a:p>
          <a:p>
            <a:r>
              <a:rPr lang="en-US" baseline="0" dirty="0" smtClean="0"/>
              <a:t>		- bounded staleness</a:t>
            </a:r>
          </a:p>
          <a:p>
            <a:r>
              <a:rPr lang="en-US" baseline="0" dirty="0" smtClean="0"/>
              <a:t>		- session</a:t>
            </a:r>
          </a:p>
          <a:p>
            <a:r>
              <a:rPr lang="en-US" baseline="0" dirty="0" smtClean="0"/>
              <a:t>		- eventual</a:t>
            </a:r>
          </a:p>
          <a:p>
            <a:r>
              <a:rPr lang="en-US" dirty="0" smtClean="0"/>
              <a:t>	- indexing</a:t>
            </a:r>
          </a:p>
          <a:p>
            <a:r>
              <a:rPr lang="en-US" dirty="0" smtClean="0"/>
              <a:t>		-consistent</a:t>
            </a:r>
          </a:p>
          <a:p>
            <a:r>
              <a:rPr lang="en-US" dirty="0" smtClean="0"/>
              <a:t>		-lazy</a:t>
            </a:r>
          </a:p>
          <a:p>
            <a:endParaRPr lang="en-US" dirty="0" smtClean="0"/>
          </a:p>
          <a:p>
            <a:r>
              <a:rPr lang="en-US" dirty="0" smtClean="0"/>
              <a:t>Highly</a:t>
            </a:r>
            <a:r>
              <a:rPr lang="en-US" baseline="0" dirty="0" smtClean="0"/>
              <a:t> scalable – customers with terabytes</a:t>
            </a:r>
          </a:p>
          <a:p>
            <a:r>
              <a:rPr lang="en-US" baseline="0" dirty="0" smtClean="0"/>
              <a:t>	- fully managed </a:t>
            </a:r>
          </a:p>
          <a:p>
            <a:r>
              <a:rPr lang="en-US" baseline="0" dirty="0" smtClean="0"/>
              <a:t>	- quick startup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8/18/15 4:48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&lt;</a:t>
            </a:r>
            <a:r>
              <a:rPr lang="en-US" altLang="en-US" sz="1200" dirty="0" err="1" smtClean="0">
                <a:solidFill>
                  <a:schemeClr val="tx1">
                    <a:lumMod val="85000"/>
                  </a:schemeClr>
                </a:solidFill>
              </a:rPr>
              <a:t>querymovie.js</a:t>
            </a:r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7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Portal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87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addrangeindexes.js</a:t>
            </a:r>
            <a:r>
              <a:rPr lang="en-US" dirty="0" smtClean="0"/>
              <a:t>. After, run </a:t>
            </a:r>
            <a:r>
              <a:rPr lang="en-US" dirty="0" err="1" smtClean="0"/>
              <a:t>resetindexes.js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Excludepath</a:t>
            </a:r>
            <a:r>
              <a:rPr lang="en-US" dirty="0" smtClean="0"/>
              <a:t> '/overview/*'</a:t>
            </a:r>
            <a:r>
              <a:rPr lang="en-US" baseline="0" dirty="0" smtClean="0"/>
              <a:t>  then run </a:t>
            </a:r>
            <a:r>
              <a:rPr lang="en-US" baseline="0" dirty="0" err="1" smtClean="0"/>
              <a:t>resetindex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0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TBD. Portal-only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9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2.xml"/><Relationship Id="rId31" Type="http://schemas.openxmlformats.org/officeDocument/2006/relationships/theme" Target="../theme/theme3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41" y="38812"/>
            <a:ext cx="8732827" cy="2144830"/>
          </a:xfrm>
        </p:spPr>
        <p:txBody>
          <a:bodyPr>
            <a:noAutofit/>
          </a:bodyPr>
          <a:lstStyle/>
          <a:p>
            <a:r>
              <a:rPr lang="en-US" b="1" dirty="0" smtClean="0"/>
              <a:t>Indexing Nirvana</a:t>
            </a:r>
            <a:br>
              <a:rPr lang="en-US" b="1" dirty="0" smtClean="0"/>
            </a:br>
            <a:r>
              <a:rPr lang="en-US" b="1" dirty="0" smtClean="0"/>
              <a:t> with Azure DocumentDB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3" y="2586870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Demos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7190495"/>
          </a:xfrm>
        </p:spPr>
        <p:txBody>
          <a:bodyPr/>
          <a:lstStyle/>
          <a:p>
            <a:pPr marL="0" lvl="0" indent="0">
              <a:buNone/>
            </a:pPr>
            <a:r>
              <a:rPr lang="en-US" altLang="en-US" sz="3200" dirty="0">
                <a:solidFill>
                  <a:srgbClr val="333333"/>
                </a:solidFill>
              </a:rPr>
              <a:t>	</a:t>
            </a:r>
            <a:endParaRPr lang="en-US" altLang="en-US" sz="32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altLang="en-US" sz="3200" dirty="0"/>
              <a:t>	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SELECT * </a:t>
            </a:r>
            <a:b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	FROM movies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m</a:t>
            </a:r>
          </a:p>
          <a:p>
            <a:pPr marL="0" indent="0">
              <a:buNone/>
            </a:pPr>
            <a:r>
              <a:rPr lang="en-US" altLang="en-US" sz="3200" b="1" dirty="0" smtClean="0"/>
              <a:t>    WHERE </a:t>
            </a:r>
            <a:r>
              <a:rPr lang="en-US" altLang="en-US" sz="3200" b="1" dirty="0" err="1"/>
              <a:t>m.title</a:t>
            </a:r>
            <a:r>
              <a:rPr lang="en-US" altLang="en-US" sz="3200" b="1" dirty="0"/>
              <a:t> = "Ant-Man"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/>
              <a:t/>
            </a:r>
            <a:br>
              <a:rPr lang="en-US" altLang="en-US" sz="3200" dirty="0"/>
            </a:br>
            <a:r>
              <a:rPr lang="en-US" altLang="en-US" sz="3200" dirty="0"/>
              <a:t>	</a:t>
            </a:r>
            <a:endParaRPr lang="en-US" altLang="en-US" sz="3200" dirty="0" smtClean="0"/>
          </a:p>
          <a:p>
            <a:pPr marL="0" indent="0">
              <a:buNone/>
            </a:pP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  SELECT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*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	FROM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ovies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</a:t>
            </a:r>
            <a:r>
              <a:rPr lang="en-US" altLang="en-US" sz="3200" b="1" dirty="0"/>
              <a:t>WHERE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&gt;= 3 </a:t>
            </a:r>
            <a:br>
              <a:rPr lang="en-US" altLang="en-US" sz="3200" b="1" dirty="0"/>
            </a:br>
            <a:r>
              <a:rPr lang="en-US" altLang="en-US" sz="3200" b="1" dirty="0"/>
              <a:t>    AND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&lt;= 4</a:t>
            </a:r>
          </a:p>
          <a:p>
            <a:pPr marL="0" lvl="0" indent="0">
              <a:buNone/>
            </a:pPr>
            <a:r>
              <a:rPr lang="en-US" altLang="en-US" sz="3200" b="1" dirty="0" smtClean="0"/>
              <a:t> </a:t>
            </a:r>
          </a:p>
          <a:p>
            <a:pPr marL="0" lvl="0" indent="0">
              <a:buNone/>
            </a:pPr>
            <a:endParaRPr lang="en-US" altLang="en-US" sz="3200" dirty="0"/>
          </a:p>
          <a:p>
            <a:pPr marL="0" lvl="0" indent="0"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indexing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16200000" flipV="1">
            <a:off x="7965171" y="2395344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033163" y="3609905"/>
            <a:ext cx="281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Equality on strings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 bwMode="auto">
          <a:xfrm>
            <a:off x="1132764" y="2466416"/>
            <a:ext cx="6361256" cy="89093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7965170" y="457069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63452" y="5817626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on numbers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 bwMode="auto">
          <a:xfrm>
            <a:off x="750628" y="4266073"/>
            <a:ext cx="6743392" cy="139269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67222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SELECT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m.title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m.overview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endParaRPr lang="en-US" alt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FROM movies </a:t>
            </a: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m </a:t>
            </a:r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JOIN g IN </a:t>
            </a:r>
            <a:r>
              <a:rPr lang="en-US" altLang="en-US" sz="3600" b="1" dirty="0" err="1" smtClean="0"/>
              <a:t>m.genres</a:t>
            </a:r>
            <a:endParaRPr lang="en-US" altLang="en-US" sz="3600" b="1" dirty="0"/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g.name</a:t>
            </a:r>
            <a:r>
              <a:rPr lang="en-US" altLang="en-US" sz="3600" b="1" dirty="0" smtClean="0"/>
              <a:t>="Comedy" </a:t>
            </a:r>
            <a:endParaRPr lang="en-US" altLang="en-US" sz="3600" b="1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Ranges on strings?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m.title</a:t>
            </a:r>
            <a:r>
              <a:rPr lang="en-US" altLang="en-US" sz="3600" b="1" dirty="0"/>
              <a:t> </a:t>
            </a:r>
            <a:r>
              <a:rPr lang="en-US" altLang="en-US" sz="3600" b="1" dirty="0" smtClean="0"/>
              <a:t>BETWEEN "A</a:t>
            </a:r>
            <a:r>
              <a:rPr lang="en-US" altLang="en-US" sz="3600" b="1" dirty="0"/>
              <a:t>" AND </a:t>
            </a:r>
            <a:r>
              <a:rPr lang="en-US" altLang="en-US" sz="3600" b="1" dirty="0" smtClean="0"/>
              <a:t>"B"</a:t>
            </a:r>
          </a:p>
        </p:txBody>
      </p:sp>
    </p:spTree>
    <p:extLst>
      <p:ext uri="{BB962C8B-B14F-4D97-AF65-F5344CB8AC3E}">
        <p14:creationId xmlns:p14="http://schemas.microsoft.com/office/powerpoint/2010/main" val="171690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Exclude paths from index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m.overview</a:t>
            </a:r>
            <a:r>
              <a:rPr lang="en-US" altLang="en-US" sz="3600" b="1" dirty="0" smtClean="0"/>
              <a:t> = 'Documentary'</a:t>
            </a:r>
          </a:p>
        </p:txBody>
      </p:sp>
    </p:spTree>
    <p:extLst>
      <p:ext uri="{BB962C8B-B14F-4D97-AF65-F5344CB8AC3E}">
        <p14:creationId xmlns:p14="http://schemas.microsoft.com/office/powerpoint/2010/main" val="1818984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-559558" y="1077262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	SELECT * FROM cinemas c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ST_DISTANCE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{ </a:t>
            </a:r>
          </a:p>
          <a:p>
            <a:pPr marL="236573" lvl="1" indent="0">
              <a:buNone/>
            </a:pPr>
            <a:r>
              <a:rPr lang="en-US" sz="2400" dirty="0"/>
              <a:t>	 </a:t>
            </a:r>
            <a:r>
              <a:rPr lang="en-US" sz="2400" dirty="0" smtClean="0"/>
              <a:t> </a:t>
            </a:r>
            <a:r>
              <a:rPr lang="en-US" sz="2400" b="1" dirty="0" smtClean="0"/>
              <a:t>"type": "Point"</a:t>
            </a:r>
            <a:r>
              <a:rPr lang="en-US" sz="2400" dirty="0" smtClean="0"/>
              <a:t>, </a:t>
            </a:r>
            <a:endParaRPr lang="en-US" sz="2400" dirty="0"/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"coordinates": [-121.889125, </a:t>
            </a:r>
            <a:r>
              <a:rPr lang="en-US" sz="2400" dirty="0"/>
              <a:t>37.33034</a:t>
            </a:r>
            <a:r>
              <a:rPr lang="en-US" sz="2400" dirty="0" smtClean="0"/>
              <a:t>]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}) &lt; </a:t>
            </a:r>
            <a:r>
              <a:rPr lang="en-US" sz="2400" dirty="0" smtClean="0"/>
              <a:t>5 </a:t>
            </a:r>
            <a:r>
              <a:rPr lang="en-US" sz="2400" dirty="0"/>
              <a:t>* </a:t>
            </a:r>
            <a:r>
              <a:rPr lang="en-US" sz="2400" dirty="0" smtClean="0"/>
              <a:t>1600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561" y="2963286"/>
            <a:ext cx="11210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SELECT * FROM 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cinemas c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ST_WITHIN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{ </a:t>
            </a:r>
          </a:p>
          <a:p>
            <a:r>
              <a:rPr lang="en-US" sz="2400" b="1" dirty="0" smtClean="0"/>
              <a:t>    "</a:t>
            </a:r>
            <a:r>
              <a:rPr lang="en-US" sz="2400" b="1" dirty="0"/>
              <a:t>type": "Polygon"</a:t>
            </a:r>
            <a:r>
              <a:rPr lang="en-US" sz="2400" dirty="0"/>
              <a:t>,  </a:t>
            </a:r>
            <a:endParaRPr lang="en-US" sz="2400" dirty="0" smtClean="0"/>
          </a:p>
          <a:p>
            <a:r>
              <a:rPr lang="en-US" sz="2400" dirty="0" smtClean="0"/>
              <a:t>    "</a:t>
            </a:r>
            <a:r>
              <a:rPr lang="en-US" sz="2400" dirty="0"/>
              <a:t>coordinates": [[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124.63, 48.36], [-123.87, 46.14], 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122.23, 45.54], [-119.17, 45.95],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116.92, 45.96], [-116.99, 49.00], 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123.05, 49.02], [-123.15, 48.31],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124.63, 48.36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]]})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13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066345"/>
            <a:ext cx="11653523" cy="6463308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default: [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"every path",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"hash on number",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"range on string"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indexKind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: ["Hash", "Range", "Geospatial"],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indexTransforms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: ["on demand", "online"],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paths: ["Include", "Exclude"],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mode: 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"Consistent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"Lazy"],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automatic: [ true, false ]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explore </a:t>
              </a:r>
              <a:r>
                <a:rPr lang="en-US" sz="28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playground</a:t>
              </a:r>
              <a:endPara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78" b="1" dirty="0" err="1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DocumentDB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endParaRPr lang="en-US" sz="2353" b="1" dirty="0">
                <a:solidFill>
                  <a:srgbClr val="0079D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docdbplayground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move some </a:t>
              </a: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62632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documentdb.com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</a:b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ryancrawcour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</a:b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/azure/azure-</a:t>
            </a:r>
            <a:r>
              <a:rPr lang="en-US" sz="32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-node 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/nosqlnow2015</a:t>
            </a:r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endParaRPr lang="en-US" sz="2353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29" y="1189177"/>
            <a:ext cx="6748333" cy="30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5352" cy="44862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What is DocumentDB?  (5-minute lightning-round edition)</a:t>
            </a:r>
          </a:p>
          <a:p>
            <a:pPr marL="0" indent="0">
              <a:buNone/>
            </a:pPr>
            <a:r>
              <a:rPr lang="en-US" sz="3200" dirty="0" smtClean="0"/>
              <a:t>Meet today’s data: Movies</a:t>
            </a:r>
          </a:p>
          <a:p>
            <a:pPr marL="0" indent="0">
              <a:buNone/>
            </a:pPr>
            <a:r>
              <a:rPr lang="en-US" sz="3200" dirty="0" smtClean="0"/>
              <a:t>Queries and indexing: Demos with a side of Q&amp;A</a:t>
            </a:r>
          </a:p>
          <a:p>
            <a:pPr marL="0" indent="0">
              <a:buNone/>
            </a:pPr>
            <a:r>
              <a:rPr lang="en-US" sz="3200" dirty="0" smtClean="0"/>
              <a:t>Loud applause &amp; amazing #</a:t>
            </a:r>
            <a:r>
              <a:rPr lang="en-US" sz="3200" dirty="0" err="1" smtClean="0"/>
              <a:t>DocumentDB</a:t>
            </a:r>
            <a:r>
              <a:rPr lang="en-US" sz="3200" dirty="0" smtClean="0"/>
              <a:t> @ #</a:t>
            </a:r>
            <a:r>
              <a:rPr lang="en-US" sz="3200" dirty="0" err="1" smtClean="0"/>
              <a:t>NoSQLNow</a:t>
            </a:r>
            <a:r>
              <a:rPr lang="en-US" sz="3200" dirty="0" smtClean="0"/>
              <a:t> tweets!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7407" y="4044188"/>
            <a:ext cx="3931920" cy="22677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357123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name:"Azure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deployedAs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"Service",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"Document",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"rest",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deployVia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scaleVia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 [ 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  <a:b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differsVia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js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 "indexing", "consistency" ]</a:t>
            </a:r>
          </a:p>
          <a:p>
            <a:pPr marL="0" indent="0">
              <a:buNone/>
            </a:pPr>
            <a:r>
              <a:rPr lang="en-US" sz="40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3" name="TextBox 42"/>
          <p:cNvSpPr txBox="1"/>
          <p:nvPr/>
        </p:nvSpPr>
        <p:spPr>
          <a:xfrm>
            <a:off x="658753" y="1763524"/>
            <a:ext cx="18444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78912" y="1763524"/>
            <a:ext cx="162620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91464" y="3147130"/>
            <a:ext cx="1047132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25003" y="4331017"/>
            <a:ext cx="182555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5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348580" y="1763524"/>
            <a:ext cx="171340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3800" y="1763524"/>
            <a:ext cx="1774767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852322" y="1763524"/>
            <a:ext cx="193122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40261" y="3154474"/>
            <a:ext cx="2634425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5393" y="4307534"/>
            <a:ext cx="1323361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35950" y="5351951"/>
            <a:ext cx="324151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roup 71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73" name="Rectangle 72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76" name="Rectangle 75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79" name="Rectangle 78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81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83" name="Group 82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87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88" name="Rectangle 87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91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cxnSp>
        <p:nvCxnSpPr>
          <p:cNvPr id="93" name="Curved Connector 92"/>
          <p:cNvCxnSpPr/>
          <p:nvPr/>
        </p:nvCxnSpPr>
        <p:spPr>
          <a:xfrm rot="16200000" flipV="1">
            <a:off x="7182100" y="2734794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668536" y="3890314"/>
            <a:ext cx="3759837" cy="2697104"/>
            <a:chOff x="10575457" y="3056911"/>
            <a:chExt cx="3759837" cy="2697104"/>
          </a:xfrm>
        </p:grpSpPr>
        <p:sp>
          <p:nvSpPr>
            <p:cNvPr id="95" name="Oval 94"/>
            <p:cNvSpPr/>
            <p:nvPr/>
          </p:nvSpPr>
          <p:spPr bwMode="auto">
            <a:xfrm>
              <a:off x="10575457" y="3056911"/>
              <a:ext cx="2985680" cy="2697104"/>
            </a:xfrm>
            <a:prstGeom prst="ellips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111064" y="3347679"/>
              <a:ext cx="322423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r>
                <a:rPr lang="en-US" sz="1600" dirty="0" smtClean="0"/>
                <a:t>   "id" : "123"</a:t>
              </a:r>
              <a:br>
                <a:rPr lang="en-US" sz="1600" dirty="0" smtClean="0"/>
              </a:br>
              <a:r>
                <a:rPr lang="en-US" sz="1600" dirty="0" smtClean="0"/>
                <a:t>   "name" : "joe"</a:t>
              </a:r>
            </a:p>
            <a:p>
              <a:r>
                <a:rPr lang="en-US" sz="1600" dirty="0" smtClean="0"/>
                <a:t>    "age" : 30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"address" : {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   "street" : "some </a:t>
              </a:r>
              <a:r>
                <a:rPr lang="en-US" sz="1600" dirty="0" err="1" smtClean="0"/>
                <a:t>st</a:t>
              </a:r>
              <a:r>
                <a:rPr lang="en-US" sz="1600" dirty="0" smtClean="0"/>
                <a:t>"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}</a:t>
              </a:r>
              <a:endParaRPr lang="en-US" sz="1600" dirty="0"/>
            </a:p>
            <a:p>
              <a:r>
                <a:rPr lang="en-US" sz="1600" dirty="0" smtClean="0"/>
                <a:t>}</a:t>
              </a:r>
              <a:endParaRPr lang="en-US" sz="1600" dirty="0"/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98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99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 dirty="0"/>
              <a:t>DocumentDB </a:t>
            </a:r>
            <a:r>
              <a:rPr lang="en-US" dirty="0" smtClean="0"/>
              <a:t>Resource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96535" y="1329827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u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nits:"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timePeriod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"per second",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tiers: [250, 1000, 2500],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	behavior: [ "consistent", "predictable"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measured: "per operation",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"result header"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1159" y="1396815"/>
            <a:ext cx="5250841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{</a:t>
            </a:r>
          </a:p>
          <a:p>
            <a:r>
              <a:rPr lang="en-US" sz="3600" dirty="0" smtClean="0"/>
              <a:t>   "id" : "123",</a:t>
            </a:r>
          </a:p>
          <a:p>
            <a:r>
              <a:rPr lang="en-US" sz="3600" dirty="0" smtClean="0"/>
              <a:t>   "</a:t>
            </a:r>
            <a:r>
              <a:rPr lang="en-US" sz="3600" dirty="0"/>
              <a:t>age" : </a:t>
            </a:r>
            <a:r>
              <a:rPr lang="en-US" sz="3600" dirty="0" smtClean="0"/>
              <a:t>30,</a:t>
            </a:r>
            <a:br>
              <a:rPr lang="en-US" sz="3600" dirty="0" smtClean="0"/>
            </a:br>
            <a:r>
              <a:rPr lang="en-US" sz="3600" dirty="0" smtClean="0"/>
              <a:t>   "name" : "joe",</a:t>
            </a:r>
          </a:p>
          <a:p>
            <a:r>
              <a:rPr lang="en-US" sz="3600" dirty="0" smtClean="0"/>
              <a:t>   "address" : {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"street" : "some </a:t>
            </a:r>
            <a:r>
              <a:rPr lang="en-US" sz="3600" dirty="0" err="1" smtClean="0"/>
              <a:t>st</a:t>
            </a:r>
            <a:r>
              <a:rPr lang="en-US" sz="3600" dirty="0" smtClean="0"/>
              <a:t>",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"city" : "San Jose"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}</a:t>
            </a:r>
            <a:endParaRPr lang="en-US" sz="3600" dirty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23774" y="1850985"/>
            <a:ext cx="51893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/id</a:t>
            </a:r>
            <a:br>
              <a:rPr lang="en-US" sz="3200" dirty="0" smtClean="0"/>
            </a:br>
            <a:r>
              <a:rPr lang="en-US" sz="3200" dirty="0" smtClean="0"/>
              <a:t>/age</a:t>
            </a:r>
          </a:p>
          <a:p>
            <a:r>
              <a:rPr lang="en-US" sz="3200" dirty="0" smtClean="0"/>
              <a:t>/name</a:t>
            </a:r>
            <a:br>
              <a:rPr lang="en-US" sz="3200" dirty="0" smtClean="0"/>
            </a:br>
            <a:r>
              <a:rPr lang="en-US" sz="3200" dirty="0" smtClean="0"/>
              <a:t>/address</a:t>
            </a:r>
            <a:br>
              <a:rPr lang="en-US" sz="3200" dirty="0" smtClean="0"/>
            </a:br>
            <a:r>
              <a:rPr lang="en-US" sz="3200" dirty="0" smtClean="0"/>
              <a:t>/address/street</a:t>
            </a:r>
          </a:p>
          <a:p>
            <a:r>
              <a:rPr lang="en-US" sz="3200" dirty="0" smtClean="0"/>
              <a:t>/address/city</a:t>
            </a:r>
            <a:endParaRPr lang="en-US" sz="3200" dirty="0"/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2464018" y="3565372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55757" y="5249862"/>
            <a:ext cx="1757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Hash index</a:t>
            </a:r>
            <a:endParaRPr lang="en-US" sz="2800" dirty="0"/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2570209" y="195668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8201" y="3171250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index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 bwMode="auto">
          <a:xfrm>
            <a:off x="573705" y="2220477"/>
            <a:ext cx="1468461" cy="79191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3591" y="3219752"/>
            <a:ext cx="1793757" cy="823938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Data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26551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today's demo data: Lots of movies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9933" y="1189177"/>
            <a:ext cx="7138201" cy="54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movie JSON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841896" cy="2052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"genres":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35, "name": "Comedy"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28,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name":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"Action"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12, "name": "Adventure" } 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"id":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movie203801",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"overview": "In the early 1960s,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...",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release_date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"2015-08-14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"runtime": 116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tagline": "A Higher Class of Hero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"title": "The Man from U.N.C.L.E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vote_average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3.5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"type": "movie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618</Words>
  <Application>Microsoft Macintosh PowerPoint</Application>
  <PresentationFormat>Widescreen</PresentationFormat>
  <Paragraphs>208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Arial</vt:lpstr>
      <vt:lpstr>Office Theme</vt:lpstr>
      <vt:lpstr>5-30610_Microsoft_Ignite_Keynote_Template</vt:lpstr>
      <vt:lpstr>1_5-30610_Microsoft_Ignite_Keynote_Template</vt:lpstr>
      <vt:lpstr>Indexing Nirvana  with Azure DocumentDB</vt:lpstr>
      <vt:lpstr>Today’s talk</vt:lpstr>
      <vt:lpstr>Azure DocumentDB: Lightning Round Edition</vt:lpstr>
      <vt:lpstr>DocumentDB Resource Model</vt:lpstr>
      <vt:lpstr>Service consumption</vt:lpstr>
      <vt:lpstr>Indexing</vt:lpstr>
      <vt:lpstr>Data</vt:lpstr>
      <vt:lpstr>Meet today's demo data: Lots of movies</vt:lpstr>
      <vt:lpstr>Example movie JSON</vt:lpstr>
      <vt:lpstr>Demos</vt:lpstr>
      <vt:lpstr>Default indexing</vt:lpstr>
      <vt:lpstr>Arrays</vt:lpstr>
      <vt:lpstr>Ranges on strings?</vt:lpstr>
      <vt:lpstr>Exclude paths from index</vt:lpstr>
      <vt:lpstr>Geospatial</vt:lpstr>
      <vt:lpstr>Summary</vt:lpstr>
      <vt:lpstr>SDKs and Tooling</vt:lpstr>
      <vt:lpstr>Get Started Today</vt:lpstr>
      <vt:lpstr>Wrapping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David Makogon</cp:lastModifiedBy>
  <cp:revision>97</cp:revision>
  <dcterms:created xsi:type="dcterms:W3CDTF">2015-08-12T16:36:15Z</dcterms:created>
  <dcterms:modified xsi:type="dcterms:W3CDTF">2015-08-19T00:16:28Z</dcterms:modified>
</cp:coreProperties>
</file>